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373" r:id="rId3"/>
    <p:sldId id="372" r:id="rId4"/>
    <p:sldId id="260" r:id="rId5"/>
    <p:sldId id="371" r:id="rId6"/>
    <p:sldId id="360" r:id="rId7"/>
    <p:sldId id="343" r:id="rId8"/>
    <p:sldId id="375" r:id="rId9"/>
    <p:sldId id="345" r:id="rId10"/>
    <p:sldId id="298" r:id="rId11"/>
    <p:sldId id="377" r:id="rId12"/>
    <p:sldId id="376" r:id="rId13"/>
    <p:sldId id="349" r:id="rId14"/>
    <p:sldId id="351" r:id="rId15"/>
    <p:sldId id="365" r:id="rId16"/>
    <p:sldId id="323" r:id="rId17"/>
    <p:sldId id="352" r:id="rId18"/>
    <p:sldId id="271" r:id="rId19"/>
    <p:sldId id="368" r:id="rId20"/>
    <p:sldId id="383" r:id="rId21"/>
    <p:sldId id="278" r:id="rId22"/>
    <p:sldId id="384" r:id="rId23"/>
    <p:sldId id="378" r:id="rId24"/>
    <p:sldId id="379" r:id="rId25"/>
    <p:sldId id="386" r:id="rId26"/>
    <p:sldId id="380" r:id="rId27"/>
    <p:sldId id="381" r:id="rId28"/>
    <p:sldId id="369" r:id="rId29"/>
    <p:sldId id="356" r:id="rId30"/>
    <p:sldId id="355" r:id="rId31"/>
    <p:sldId id="382" r:id="rId32"/>
    <p:sldId id="283" r:id="rId33"/>
    <p:sldId id="284" r:id="rId34"/>
    <p:sldId id="359" r:id="rId3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2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9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\&#1076;&#1080;&#1088;&#1077;&#1082;&#1090;&#1086;&#1088;\&#1091;&#1095;\d\&#1057;&#1040;&#1052;&#1054;&#1054;&#1041;&#1057;&#1051;&#1045;&#1044;&#1054;&#1042;&#1040;&#1053;&#1048;&#1045;%20&#1082;&#1054;&#1051;&#1051;&#1045;&#1044;&#1046;&#1040;\&#1076;&#1083;&#1103;%20&#1087;&#1091;&#1073;&#1083;&#1080;&#1095;&#1085;&#1086;&#1075;&#1086;%20&#1086;&#1090;&#1095;&#1077;&#1090;&#1072;%20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\&#1076;&#1080;&#1088;&#1077;&#1082;&#1090;&#1086;&#1088;\&#1091;&#1095;\d\&#1057;&#1040;&#1052;&#1054;&#1054;&#1041;&#1057;&#1051;&#1045;&#1044;&#1054;&#1042;&#1040;&#1053;&#1048;&#1045;%20&#1082;&#1054;&#1051;&#1051;&#1045;&#1044;&#1046;&#1040;\&#1076;&#1083;&#1103;%20&#1087;&#1091;&#1073;&#1083;&#1080;&#1095;&#1085;&#1086;&#1075;&#1086;%20&#1086;&#1090;&#1095;&#1077;&#1090;&#1072;%20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\&#1076;&#1080;&#1088;&#1077;&#1082;&#1090;&#1086;&#1088;\&#1091;&#1095;\d\&#1057;&#1040;&#1052;&#1054;&#1054;&#1041;&#1057;&#1051;&#1045;&#1044;&#1054;&#1042;&#1040;&#1053;&#1048;&#1045;%20&#1082;&#1054;&#1051;&#1051;&#1045;&#1044;&#1046;&#1040;\&#1076;&#1083;&#1103;%20&#1087;&#1091;&#1073;&#1083;&#1080;&#1095;&#1085;&#1086;&#1075;&#1086;%20&#1086;&#1090;&#1095;&#1077;&#1090;&#1072;%20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rotY val="1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Госиничное дело</c:v>
                </c:pt>
                <c:pt idx="1">
                  <c:v>Повар, кондитер</c:v>
                </c:pt>
                <c:pt idx="2">
                  <c:v>Мастер ЖКХ</c:v>
                </c:pt>
                <c:pt idx="3">
                  <c:v>Коммерция по отраслям</c:v>
                </c:pt>
                <c:pt idx="4">
                  <c:v>Мастер отд строит работ</c:v>
                </c:pt>
                <c:pt idx="5">
                  <c:v> Сварщик          </c:v>
                </c:pt>
                <c:pt idx="6">
                  <c:v>Мастер общест работ</c:v>
                </c:pt>
                <c:pt idx="7">
                  <c:v>Маляр</c:v>
                </c:pt>
                <c:pt idx="8">
                  <c:v>Кух рабочий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97</c:v>
                </c:pt>
                <c:pt idx="1">
                  <c:v>93</c:v>
                </c:pt>
                <c:pt idx="2">
                  <c:v>22</c:v>
                </c:pt>
                <c:pt idx="3">
                  <c:v>134</c:v>
                </c:pt>
                <c:pt idx="4">
                  <c:v>22</c:v>
                </c:pt>
                <c:pt idx="5">
                  <c:v>45</c:v>
                </c:pt>
                <c:pt idx="6">
                  <c:v>45</c:v>
                </c:pt>
                <c:pt idx="7">
                  <c:v>12</c:v>
                </c:pt>
                <c:pt idx="8">
                  <c:v>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61599436825339"/>
          <c:y val="0.16289548496525535"/>
          <c:w val="0.25622688761374435"/>
          <c:h val="0.68736928910891593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Лист1!$A$36:$A$41</c:f>
              <c:strCache>
                <c:ptCount val="6"/>
                <c:pt idx="0">
                  <c:v>собственное желание </c:v>
                </c:pt>
                <c:pt idx="1">
                  <c:v>академическая задолженность </c:v>
                </c:pt>
                <c:pt idx="2">
                  <c:v>систематические пропуски занятий</c:v>
                </c:pt>
                <c:pt idx="3">
                  <c:v>смена места жительства </c:v>
                </c:pt>
                <c:pt idx="4">
                  <c:v>нарушение договорных отношений</c:v>
                </c:pt>
                <c:pt idx="5">
                  <c:v>нарушение Устава колледжа</c:v>
                </c:pt>
              </c:strCache>
            </c:strRef>
          </c:cat>
          <c:val>
            <c:numRef>
              <c:f>Лист1!$B$36:$B$41</c:f>
              <c:numCache>
                <c:formatCode>General</c:formatCode>
                <c:ptCount val="6"/>
                <c:pt idx="0">
                  <c:v>23</c:v>
                </c:pt>
                <c:pt idx="1">
                  <c:v>28</c:v>
                </c:pt>
                <c:pt idx="2">
                  <c:v>7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2770492413308971E-2"/>
          <c:y val="3.471883314857923E-2"/>
          <c:w val="0.88536447998455203"/>
          <c:h val="0.74921071176538079"/>
        </c:manualLayout>
      </c:layout>
      <c:barChart>
        <c:barDir val="col"/>
        <c:grouping val="clustered"/>
        <c:ser>
          <c:idx val="0"/>
          <c:order val="0"/>
          <c:cat>
            <c:strRef>
              <c:f>Лист1!$B$23:$H$24</c:f>
              <c:strCache>
                <c:ptCount val="7"/>
                <c:pt idx="0">
                  <c:v>Кол-во выпускников</c:v>
                </c:pt>
                <c:pt idx="1">
                  <c:v>трудоустройство по полученной профессии</c:v>
                </c:pt>
                <c:pt idx="2">
                  <c:v>трудоустройство по другой профессии</c:v>
                </c:pt>
                <c:pt idx="3">
                  <c:v>продолжение обучения</c:v>
                </c:pt>
                <c:pt idx="4">
                  <c:v>Призваны в ВС МО РФ</c:v>
                </c:pt>
                <c:pt idx="5">
                  <c:v>Декретный отпуск, отпуск по уходу за ребенком (чел./%)</c:v>
                </c:pt>
                <c:pt idx="6">
                  <c:v>Риск нетрудоуства</c:v>
                </c:pt>
              </c:strCache>
            </c:strRef>
          </c:cat>
          <c:val>
            <c:numRef>
              <c:f>Лист1!$B$25:$H$25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cat>
            <c:strRef>
              <c:f>Лист1!$B$23:$H$24</c:f>
              <c:strCache>
                <c:ptCount val="7"/>
                <c:pt idx="0">
                  <c:v>Кол-во выпускников</c:v>
                </c:pt>
                <c:pt idx="1">
                  <c:v>трудоустройство по полученной профессии</c:v>
                </c:pt>
                <c:pt idx="2">
                  <c:v>трудоустройство по другой профессии</c:v>
                </c:pt>
                <c:pt idx="3">
                  <c:v>продолжение обучения</c:v>
                </c:pt>
                <c:pt idx="4">
                  <c:v>Призваны в ВС МО РФ</c:v>
                </c:pt>
                <c:pt idx="5">
                  <c:v>Декретный отпуск, отпуск по уходу за ребенком (чел./%)</c:v>
                </c:pt>
                <c:pt idx="6">
                  <c:v>Риск нетрудоуства</c:v>
                </c:pt>
              </c:strCache>
            </c:strRef>
          </c:cat>
          <c:val>
            <c:numRef>
              <c:f>Лист1!$B$26:$H$26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v>2022</c:v>
          </c:tx>
          <c:cat>
            <c:strRef>
              <c:f>Лист1!$B$23:$H$24</c:f>
              <c:strCache>
                <c:ptCount val="7"/>
                <c:pt idx="0">
                  <c:v>Кол-во выпускников</c:v>
                </c:pt>
                <c:pt idx="1">
                  <c:v>трудоустройство по полученной профессии</c:v>
                </c:pt>
                <c:pt idx="2">
                  <c:v>трудоустройство по другой профессии</c:v>
                </c:pt>
                <c:pt idx="3">
                  <c:v>продолжение обучения</c:v>
                </c:pt>
                <c:pt idx="4">
                  <c:v>Призваны в ВС МО РФ</c:v>
                </c:pt>
                <c:pt idx="5">
                  <c:v>Декретный отпуск, отпуск по уходу за ребенком (чел./%)</c:v>
                </c:pt>
                <c:pt idx="6">
                  <c:v>Риск нетрудоуства</c:v>
                </c:pt>
              </c:strCache>
            </c:strRef>
          </c:cat>
          <c:val>
            <c:numRef>
              <c:f>Лист1!$B$27:$H$27</c:f>
              <c:numCache>
                <c:formatCode>General</c:formatCode>
                <c:ptCount val="7"/>
                <c:pt idx="0">
                  <c:v>104</c:v>
                </c:pt>
                <c:pt idx="1">
                  <c:v>42</c:v>
                </c:pt>
                <c:pt idx="2">
                  <c:v>28</c:v>
                </c:pt>
                <c:pt idx="3">
                  <c:v>4</c:v>
                </c:pt>
                <c:pt idx="4">
                  <c:v>28</c:v>
                </c:pt>
                <c:pt idx="5">
                  <c:v>2</c:v>
                </c:pt>
                <c:pt idx="6" formatCode="0%">
                  <c:v>0</c:v>
                </c:pt>
              </c:numCache>
            </c:numRef>
          </c:val>
        </c:ser>
        <c:ser>
          <c:idx val="3"/>
          <c:order val="3"/>
          <c:tx>
            <c:v>2021</c:v>
          </c:tx>
          <c:cat>
            <c:strRef>
              <c:f>Лист1!$B$23:$H$24</c:f>
              <c:strCache>
                <c:ptCount val="7"/>
                <c:pt idx="0">
                  <c:v>Кол-во выпускников</c:v>
                </c:pt>
                <c:pt idx="1">
                  <c:v>трудоустройство по полученной профессии</c:v>
                </c:pt>
                <c:pt idx="2">
                  <c:v>трудоустройство по другой профессии</c:v>
                </c:pt>
                <c:pt idx="3">
                  <c:v>продолжение обучения</c:v>
                </c:pt>
                <c:pt idx="4">
                  <c:v>Призваны в ВС МО РФ</c:v>
                </c:pt>
                <c:pt idx="5">
                  <c:v>Декретный отпуск, отпуск по уходу за ребенком (чел./%)</c:v>
                </c:pt>
                <c:pt idx="6">
                  <c:v>Риск нетрудоуства</c:v>
                </c:pt>
              </c:strCache>
            </c:strRef>
          </c:cat>
          <c:val>
            <c:numRef>
              <c:f>Лист1!$B$28:$H$28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v>2021</c:v>
          </c:tx>
          <c:cat>
            <c:strRef>
              <c:f>Лист1!$B$23:$H$24</c:f>
              <c:strCache>
                <c:ptCount val="7"/>
                <c:pt idx="0">
                  <c:v>Кол-во выпускников</c:v>
                </c:pt>
                <c:pt idx="1">
                  <c:v>трудоустройство по полученной профессии</c:v>
                </c:pt>
                <c:pt idx="2">
                  <c:v>трудоустройство по другой профессии</c:v>
                </c:pt>
                <c:pt idx="3">
                  <c:v>продолжение обучения</c:v>
                </c:pt>
                <c:pt idx="4">
                  <c:v>Призваны в ВС МО РФ</c:v>
                </c:pt>
                <c:pt idx="5">
                  <c:v>Декретный отпуск, отпуск по уходу за ребенком (чел./%)</c:v>
                </c:pt>
                <c:pt idx="6">
                  <c:v>Риск нетрудоуства</c:v>
                </c:pt>
              </c:strCache>
            </c:strRef>
          </c:cat>
          <c:val>
            <c:numRef>
              <c:f>Лист1!$B$29:$H$29</c:f>
              <c:numCache>
                <c:formatCode>General</c:formatCode>
                <c:ptCount val="7"/>
                <c:pt idx="0">
                  <c:v>98</c:v>
                </c:pt>
                <c:pt idx="1">
                  <c:v>34</c:v>
                </c:pt>
                <c:pt idx="2">
                  <c:v>26</c:v>
                </c:pt>
                <c:pt idx="3">
                  <c:v>10</c:v>
                </c:pt>
                <c:pt idx="4">
                  <c:v>21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axId val="180987392"/>
        <c:axId val="181068544"/>
      </c:barChart>
      <c:catAx>
        <c:axId val="180987392"/>
        <c:scaling>
          <c:orientation val="minMax"/>
        </c:scaling>
        <c:axPos val="b"/>
        <c:tickLblPos val="nextTo"/>
        <c:crossAx val="181068544"/>
        <c:crosses val="autoZero"/>
        <c:auto val="1"/>
        <c:lblAlgn val="ctr"/>
        <c:lblOffset val="100"/>
      </c:catAx>
      <c:valAx>
        <c:axId val="181068544"/>
        <c:scaling>
          <c:orientation val="minMax"/>
        </c:scaling>
        <c:axPos val="l"/>
        <c:majorGridlines/>
        <c:numFmt formatCode="General" sourceLinked="1"/>
        <c:tickLblPos val="nextTo"/>
        <c:crossAx val="180987392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93052702817792832"/>
          <c:y val="0.38140466484242691"/>
          <c:w val="5.7268546252310412E-2"/>
          <c:h val="0.16626868449954393"/>
        </c:manualLayout>
      </c:layout>
    </c:legend>
    <c:plotVisOnly val="1"/>
  </c:chart>
  <c:spPr>
    <a:noFill/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72BCD-BB20-40AF-A890-987307E765BF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1C665-B3B5-4ED9-A72E-4FFA92DB36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07538-6477-4E4D-A818-27AC0D83243A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54FC7-7F69-4209-8598-E2C15F0558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7BFF7-0447-47E5-AE9F-FC58E4828BD9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97D18-E3E6-40EB-9574-8F9D235A4B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A245B0-9C9F-4D53-B868-85DB64F501AD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62E88-D4DB-4EA7-958E-6663F4C33D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615A7-D906-4212-BC37-974332CAB08C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C3AD6-A444-4428-B659-44D5763D0A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B3951-27BC-4E06-B05A-8EA8253BCA43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85117-137B-44E2-951B-1AACB1C6AD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2F8B38-C1AB-4B91-BD9E-A514A0C9191C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72CCA-C0F8-4D87-BF73-470948632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C5DBD-4B89-4EAA-A71E-565C03786F27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055E7-3772-4903-B427-DDD22D0822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BA304-DC4B-4232-9BDE-BEC72B314E49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78C0F-D056-43EF-97C6-7728CB20E7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D9FABF-1783-459D-9825-4A59566CEC0E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4846B-2D0E-43C6-9DAE-3D24D80E18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5C0E9D-0702-4C7F-A454-690A2F50B5F0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B5015-8E33-4D22-8B55-AB37AFF77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D16708-5259-491C-A135-F7F36709B2F9}" type="datetimeFigureOut">
              <a:rPr lang="ru-RU" smtClean="0"/>
              <a:pPr>
                <a:defRPr/>
              </a:pPr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19091-C1BF-477A-AA20-0859333B55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125835"/>
            <a:ext cx="12192000" cy="6732165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0455" y="161329"/>
            <a:ext cx="9216078" cy="29321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Публичный отчет о результатах деятельности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  «Конаковский колледж»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049" name="Rectangle 2"/>
          <p:cNvSpPr>
            <a:spLocks noChangeArrowheads="1"/>
          </p:cNvSpPr>
          <p:nvPr/>
        </p:nvSpPr>
        <p:spPr bwMode="auto">
          <a:xfrm flipV="1">
            <a:off x="6327775" y="-3657600"/>
            <a:ext cx="3306763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48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0205" cy="203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2978" y="0"/>
            <a:ext cx="11119022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Сравнительный анализ трудоустройства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выпускников 2021 и 2022 годы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02725" y="1861751"/>
          <a:ext cx="9943070" cy="406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589902" cy="1326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2978" y="0"/>
            <a:ext cx="11119022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Статистика по </a:t>
            </a:r>
            <a:r>
              <a:rPr lang="ru-RU" sz="2800" b="1" dirty="0" smtClean="0"/>
              <a:t>оценкам </a:t>
            </a:r>
            <a:r>
              <a:rPr lang="ru-RU" sz="2800" b="1" dirty="0"/>
              <a:t>обучающихся СПО,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иностранный язык завершившие СОО</a:t>
            </a:r>
            <a:endParaRPr lang="ru-RU" sz="2800" dirty="0"/>
          </a:p>
        </p:txBody>
      </p:sp>
      <p:pic>
        <p:nvPicPr>
          <p:cNvPr id="8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89902" cy="1326292"/>
          </a:xfrm>
          <a:prstGeom prst="rect">
            <a:avLst/>
          </a:prstGeom>
          <a:noFill/>
        </p:spPr>
      </p:pic>
      <p:pic>
        <p:nvPicPr>
          <p:cNvPr id="203778" name="Диаграмма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816" y="1375719"/>
            <a:ext cx="9844216" cy="528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2978" y="0"/>
            <a:ext cx="11119022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Статистика по </a:t>
            </a:r>
            <a:r>
              <a:rPr lang="ru-RU" sz="2800" b="1" dirty="0" smtClean="0"/>
              <a:t>оценкам </a:t>
            </a:r>
            <a:r>
              <a:rPr lang="ru-RU" sz="2800" b="1" dirty="0"/>
              <a:t>обучающихся СПО,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оценка </a:t>
            </a:r>
            <a:r>
              <a:rPr lang="ru-RU" sz="2800" b="1" dirty="0" err="1"/>
              <a:t>метапредметных</a:t>
            </a:r>
            <a:r>
              <a:rPr lang="ru-RU" sz="2800" b="1" dirty="0"/>
              <a:t> результатов  завершившие СОО</a:t>
            </a:r>
            <a:endParaRPr lang="ru-RU" sz="2800" dirty="0"/>
          </a:p>
        </p:txBody>
      </p:sp>
      <p:pic>
        <p:nvPicPr>
          <p:cNvPr id="8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89902" cy="1326292"/>
          </a:xfrm>
          <a:prstGeom prst="rect">
            <a:avLst/>
          </a:prstGeom>
          <a:noFill/>
        </p:spPr>
      </p:pic>
      <p:pic>
        <p:nvPicPr>
          <p:cNvPr id="204802" name="Диаграмма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384" y="1441622"/>
            <a:ext cx="8929816" cy="476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82" y="674683"/>
            <a:ext cx="10514175" cy="598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741" y="2826427"/>
            <a:ext cx="1537392" cy="88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ttps://sun9-76.userapi.com/impg/2QpGOfz_1l6vdJo_N6uV7PPvKxuWbill2TaZ-A/qTlbHnzYh6Q.jpg?size=1920x1920&amp;quality=96&amp;sign=87c4bebd3607da9cf316fc70f3846cd5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191" y="173911"/>
            <a:ext cx="6403757" cy="647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4620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Студенты, состоящие на всех видах профилактического учета</a:t>
            </a:r>
          </a:p>
        </p:txBody>
      </p:sp>
      <p:pic>
        <p:nvPicPr>
          <p:cNvPr id="5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  <p:pic>
        <p:nvPicPr>
          <p:cNvPr id="171011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755" y="1734424"/>
            <a:ext cx="8446421" cy="45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4620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детьми сиротами и детьми, оставшимися без попечения родителей.</a:t>
            </a:r>
          </a:p>
        </p:txBody>
      </p:sp>
      <p:pic>
        <p:nvPicPr>
          <p:cNvPr id="5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  <p:pic>
        <p:nvPicPr>
          <p:cNvPr id="116739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2195" y="1598142"/>
            <a:ext cx="8971005" cy="503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108" y="0"/>
            <a:ext cx="11079892" cy="103118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с лицами ОВЗ инвалидами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  <p:pic>
        <p:nvPicPr>
          <p:cNvPr id="152580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897" y="1103117"/>
            <a:ext cx="8830961" cy="530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4620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Кадровое обеспечение образовательного процесса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колледже работает 33 педагогических работника, включая внутренних и внешних совместителей:</a:t>
            </a:r>
          </a:p>
          <a:p>
            <a:r>
              <a:rPr lang="ru-RU" dirty="0"/>
              <a:t>Преподавателей – 25,  из них 8– внештатные сотрудники.</a:t>
            </a:r>
          </a:p>
          <a:p>
            <a:r>
              <a:rPr lang="ru-RU" dirty="0" smtClean="0"/>
              <a:t>По </a:t>
            </a:r>
            <a:r>
              <a:rPr lang="ru-RU" dirty="0"/>
              <a:t>внутреннему совместительству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из </a:t>
            </a:r>
            <a:r>
              <a:rPr lang="ru-RU" dirty="0"/>
              <a:t>административно-управленческих кадров – 5 человек  </a:t>
            </a:r>
            <a:r>
              <a:rPr lang="ru-RU" dirty="0" smtClean="0"/>
              <a:t>работают </a:t>
            </a:r>
            <a:r>
              <a:rPr lang="ru-RU" dirty="0"/>
              <a:t>преподавателями, </a:t>
            </a:r>
            <a:endParaRPr lang="ru-RU" dirty="0" smtClean="0"/>
          </a:p>
          <a:p>
            <a:r>
              <a:rPr lang="ru-RU" dirty="0" smtClean="0"/>
              <a:t>среди </a:t>
            </a:r>
            <a:r>
              <a:rPr lang="ru-RU" dirty="0"/>
              <a:t>всех преподавателей, включая внешних и внутренних совместителей:</a:t>
            </a:r>
          </a:p>
          <a:p>
            <a:pPr>
              <a:buNone/>
            </a:pPr>
            <a:r>
              <a:rPr lang="ru-RU" dirty="0"/>
              <a:t>Высшую категорию имеют – 6  человек</a:t>
            </a:r>
          </a:p>
          <a:p>
            <a:pPr>
              <a:buNone/>
            </a:pPr>
            <a:r>
              <a:rPr lang="ru-RU" dirty="0"/>
              <a:t>Первую категорию – 6 человек.</a:t>
            </a:r>
          </a:p>
          <a:p>
            <a:r>
              <a:rPr lang="ru-RU" dirty="0"/>
              <a:t>Из 33 сотрудников, ведущих педагогическую деятельность 33 % (10 человек) имеют педагогическое образование. </a:t>
            </a:r>
          </a:p>
          <a:p>
            <a:pPr marL="514350" indent="-514350">
              <a:buAutoNum type="arabicPlain" startAt="20"/>
            </a:pPr>
            <a:r>
              <a:rPr lang="ru-RU" dirty="0" err="1" smtClean="0"/>
              <a:t>пед</a:t>
            </a:r>
            <a:r>
              <a:rPr lang="ru-RU" dirty="0" smtClean="0"/>
              <a:t> </a:t>
            </a:r>
            <a:r>
              <a:rPr lang="ru-RU" dirty="0"/>
              <a:t>работников  имеют высшее образование</a:t>
            </a:r>
            <a:r>
              <a:rPr lang="ru-RU" dirty="0" smtClean="0"/>
              <a:t>,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/>
              <a:t>7 - СПО. </a:t>
            </a:r>
          </a:p>
          <a:p>
            <a:r>
              <a:rPr lang="ru-RU" dirty="0"/>
              <a:t>Статус «молодой преподаватель» имеет 2 сотрудника.</a:t>
            </a:r>
          </a:p>
          <a:p>
            <a:r>
              <a:rPr lang="ru-RU" dirty="0"/>
              <a:t>Из преподавателей - внешних совместителей в реальном секторе экономики работают 3 человека.</a:t>
            </a:r>
          </a:p>
          <a:p>
            <a:endParaRPr lang="ru-RU" dirty="0"/>
          </a:p>
        </p:txBody>
      </p:sp>
      <p:pic>
        <p:nvPicPr>
          <p:cNvPr id="7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0132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Суммы финансовых поступлений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0538" y="1462088"/>
            <a:ext cx="11329987" cy="50307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21708" y="1021491"/>
          <a:ext cx="8419069" cy="5609968"/>
        </p:xfrm>
        <a:graphic>
          <a:graphicData uri="http://schemas.openxmlformats.org/drawingml/2006/table">
            <a:tbl>
              <a:tblPr/>
              <a:tblGrid>
                <a:gridCol w="3712768"/>
                <a:gridCol w="853910"/>
                <a:gridCol w="2042406"/>
                <a:gridCol w="1809985"/>
              </a:tblGrid>
              <a:tr h="757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Поступило средств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(тыс руб.)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27378,2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Израсходовано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средств (тыс. руб.) 27116,5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Заработная плата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15928,4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15928,4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Начисления на выплаты по оплате труда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4810,3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Прочие выплаты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2126,8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2126,8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Услуги связи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68,2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Коммунальные услуги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2548,0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2286,5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Услуги по содержанию имущества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359,8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Прочие услуги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Прочие расходы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767,3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767,3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27378,2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27116,7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Увеличение стоимости основных средств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Увеличение стоимости материальных запасов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717,3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717,3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291/851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2106,08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2106,08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Остаток денежных средств на 01.01.2023года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3469" cy="117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96974" y="0"/>
            <a:ext cx="10995025" cy="939114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Имущество ГБПОУ «Конаковский колледж»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6757"/>
          <a:ext cx="12192000" cy="650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109975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Используется в образовательном процессе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используется в образовательном процессе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Передано в Муниципальную собственность Администрации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гпп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Козлово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826137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Здание учебного корпуса г. Конаково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Здание (учебный корпус в п. Козлово)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Водонапорная башня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6137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Здание производственного корпуса  п. Редкино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Спальный корпус (общежитие)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Здание насосной станции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61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Здание учебного корпуса п. Редкино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Хозяйственный корпус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Самотечная канализация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6137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Теплотрасса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6137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Водопровод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965"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260388" cy="929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4620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Кадровое обеспечение образовательного процесса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колледже работает 33 педагогических работника, включая внутренних и внешних совместителей:</a:t>
            </a:r>
          </a:p>
          <a:p>
            <a:r>
              <a:rPr lang="ru-RU" dirty="0"/>
              <a:t>Преподавателей – 25,  из них 8– внештатные сотрудники.</a:t>
            </a:r>
          </a:p>
          <a:p>
            <a:r>
              <a:rPr lang="ru-RU" dirty="0" smtClean="0"/>
              <a:t>По </a:t>
            </a:r>
            <a:r>
              <a:rPr lang="ru-RU" dirty="0"/>
              <a:t>внутреннему совместительству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из </a:t>
            </a:r>
            <a:r>
              <a:rPr lang="ru-RU" dirty="0"/>
              <a:t>административно-управленческих кадров – 5 человек  </a:t>
            </a:r>
            <a:r>
              <a:rPr lang="ru-RU" dirty="0" smtClean="0"/>
              <a:t>работают </a:t>
            </a:r>
            <a:r>
              <a:rPr lang="ru-RU" dirty="0"/>
              <a:t>преподавателями, </a:t>
            </a:r>
            <a:endParaRPr lang="ru-RU" dirty="0" smtClean="0"/>
          </a:p>
          <a:p>
            <a:r>
              <a:rPr lang="ru-RU" dirty="0" smtClean="0"/>
              <a:t>среди </a:t>
            </a:r>
            <a:r>
              <a:rPr lang="ru-RU" dirty="0"/>
              <a:t>всех преподавателей, включая внешних и внутренних совместителей:</a:t>
            </a:r>
          </a:p>
          <a:p>
            <a:pPr>
              <a:buNone/>
            </a:pPr>
            <a:r>
              <a:rPr lang="ru-RU" dirty="0"/>
              <a:t>Высшую категорию имеют – 6  человек</a:t>
            </a:r>
          </a:p>
          <a:p>
            <a:pPr>
              <a:buNone/>
            </a:pPr>
            <a:r>
              <a:rPr lang="ru-RU" dirty="0"/>
              <a:t>Первую категорию – 6 человек.</a:t>
            </a:r>
          </a:p>
          <a:p>
            <a:r>
              <a:rPr lang="ru-RU" dirty="0"/>
              <a:t>Из 33 сотрудников, ведущих педагогическую деятельность 33 % (10 человек) имеют педагогическое образование. </a:t>
            </a:r>
          </a:p>
          <a:p>
            <a:pPr marL="514350" indent="-514350">
              <a:buAutoNum type="arabicPlain" startAt="20"/>
            </a:pPr>
            <a:r>
              <a:rPr lang="ru-RU" dirty="0" err="1" smtClean="0"/>
              <a:t>пед</a:t>
            </a:r>
            <a:r>
              <a:rPr lang="ru-RU" dirty="0" smtClean="0"/>
              <a:t> </a:t>
            </a:r>
            <a:r>
              <a:rPr lang="ru-RU" dirty="0"/>
              <a:t>работников  имеют высшее образование</a:t>
            </a:r>
            <a:r>
              <a:rPr lang="ru-RU" dirty="0" smtClean="0"/>
              <a:t>,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/>
              <a:t>7 - СПО. </a:t>
            </a:r>
          </a:p>
          <a:p>
            <a:r>
              <a:rPr lang="ru-RU" dirty="0"/>
              <a:t>Статус «молодой преподаватель» имеет 2 сотрудника.</a:t>
            </a:r>
          </a:p>
          <a:p>
            <a:r>
              <a:rPr lang="ru-RU" dirty="0"/>
              <a:t>Из преподавателей - внешних совместителей в реальном секторе экономики работают 3 человека.</a:t>
            </a:r>
          </a:p>
          <a:p>
            <a:endParaRPr lang="ru-RU" dirty="0"/>
          </a:p>
        </p:txBody>
      </p:sp>
      <p:pic>
        <p:nvPicPr>
          <p:cNvPr id="7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0132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Национальный проект «Образование»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2021 году колледж прошел конкурсный отбор и в 2022 году </a:t>
            </a:r>
            <a:r>
              <a:rPr lang="ru-RU" dirty="0" smtClean="0"/>
              <a:t>принял участие в </a:t>
            </a:r>
            <a:r>
              <a:rPr lang="ru-RU" dirty="0"/>
              <a:t>проекте «Молодые профессионалы» в целях создания (обновления) материально-технической базы образовательных организаций, реализующих программы среднего профессионального образования по компетенциям «Администрирование отеля» и «Ресторанный сервис» </a:t>
            </a:r>
          </a:p>
          <a:p>
            <a:r>
              <a:rPr lang="ru-RU" b="1" dirty="0"/>
              <a:t>Общая сумма проекта 1 258,32 тыс. рублей, из них </a:t>
            </a:r>
            <a:endParaRPr lang="ru-RU" b="1" dirty="0" smtClean="0"/>
          </a:p>
          <a:p>
            <a:r>
              <a:rPr lang="ru-RU" b="1" dirty="0" smtClean="0"/>
              <a:t>ФБ </a:t>
            </a:r>
            <a:r>
              <a:rPr lang="ru-RU" b="1" dirty="0"/>
              <a:t>- 1 215,72 тыс. руб., </a:t>
            </a:r>
            <a:endParaRPr lang="ru-RU" b="1" dirty="0" smtClean="0"/>
          </a:p>
          <a:p>
            <a:r>
              <a:rPr lang="ru-RU" b="1" dirty="0" smtClean="0"/>
              <a:t>РБ </a:t>
            </a:r>
            <a:r>
              <a:rPr lang="ru-RU" b="1" dirty="0"/>
              <a:t>- 37,6 тыс. руб., </a:t>
            </a:r>
            <a:endParaRPr lang="ru-RU" b="1" dirty="0" smtClean="0"/>
          </a:p>
          <a:p>
            <a:r>
              <a:rPr lang="ru-RU" b="1" dirty="0" smtClean="0"/>
              <a:t>ВНБ </a:t>
            </a:r>
            <a:r>
              <a:rPr lang="ru-RU" b="1" dirty="0"/>
              <a:t>- 5,0 тыс. руб.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4620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Кадровое обеспечение образовательного процесса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колледже работает 33 педагогических работника, включая внутренних и внешних совместителей:</a:t>
            </a:r>
          </a:p>
          <a:p>
            <a:r>
              <a:rPr lang="ru-RU" dirty="0"/>
              <a:t>Преподавателей – 25,  из них 8– внештатные сотрудники.</a:t>
            </a:r>
          </a:p>
          <a:p>
            <a:r>
              <a:rPr lang="ru-RU" dirty="0" smtClean="0"/>
              <a:t>По </a:t>
            </a:r>
            <a:r>
              <a:rPr lang="ru-RU" dirty="0"/>
              <a:t>внутреннему совместительству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из </a:t>
            </a:r>
            <a:r>
              <a:rPr lang="ru-RU" dirty="0"/>
              <a:t>административно-управленческих кадров – 5 человек  </a:t>
            </a:r>
            <a:r>
              <a:rPr lang="ru-RU" dirty="0" smtClean="0"/>
              <a:t>работают </a:t>
            </a:r>
            <a:r>
              <a:rPr lang="ru-RU" dirty="0"/>
              <a:t>преподавателями, </a:t>
            </a:r>
            <a:endParaRPr lang="ru-RU" dirty="0" smtClean="0"/>
          </a:p>
          <a:p>
            <a:r>
              <a:rPr lang="ru-RU" dirty="0" smtClean="0"/>
              <a:t>среди </a:t>
            </a:r>
            <a:r>
              <a:rPr lang="ru-RU" dirty="0"/>
              <a:t>всех преподавателей, включая внешних и внутренних совместителей:</a:t>
            </a:r>
          </a:p>
          <a:p>
            <a:pPr>
              <a:buNone/>
            </a:pPr>
            <a:r>
              <a:rPr lang="ru-RU" dirty="0"/>
              <a:t>Высшую категорию имеют – 6  человек</a:t>
            </a:r>
          </a:p>
          <a:p>
            <a:pPr>
              <a:buNone/>
            </a:pPr>
            <a:r>
              <a:rPr lang="ru-RU" dirty="0"/>
              <a:t>Первую категорию – 6 человек.</a:t>
            </a:r>
          </a:p>
          <a:p>
            <a:r>
              <a:rPr lang="ru-RU" dirty="0"/>
              <a:t>Из 33 сотрудников, ведущих педагогическую деятельность 33 % (10 человек) имеют педагогическое образование. </a:t>
            </a:r>
          </a:p>
          <a:p>
            <a:pPr marL="514350" indent="-514350">
              <a:buAutoNum type="arabicPlain" startAt="20"/>
            </a:pPr>
            <a:r>
              <a:rPr lang="ru-RU" dirty="0" err="1" smtClean="0"/>
              <a:t>пед</a:t>
            </a:r>
            <a:r>
              <a:rPr lang="ru-RU" dirty="0" smtClean="0"/>
              <a:t> </a:t>
            </a:r>
            <a:r>
              <a:rPr lang="ru-RU" dirty="0"/>
              <a:t>работников  имеют высшее образование</a:t>
            </a:r>
            <a:r>
              <a:rPr lang="ru-RU" dirty="0" smtClean="0"/>
              <a:t>,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/>
              <a:t>7 - СПО. </a:t>
            </a:r>
          </a:p>
          <a:p>
            <a:r>
              <a:rPr lang="ru-RU" dirty="0"/>
              <a:t>Статус «молодой преподаватель» имеет 2 сотрудника.</a:t>
            </a:r>
          </a:p>
          <a:p>
            <a:r>
              <a:rPr lang="ru-RU" dirty="0"/>
              <a:t>Из преподавателей - внешних совместителей в реальном секторе экономики работают 3 человека.</a:t>
            </a:r>
          </a:p>
          <a:p>
            <a:endParaRPr lang="ru-RU" dirty="0"/>
          </a:p>
        </p:txBody>
      </p:sp>
      <p:pic>
        <p:nvPicPr>
          <p:cNvPr id="7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0132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Обязательства по заработной плате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Средняя заработная плата указной категории работников в 2022 году – 36760,1 рубль</a:t>
            </a:r>
            <a:endParaRPr lang="ru-RU" dirty="0"/>
          </a:p>
          <a:p>
            <a:r>
              <a:rPr lang="ru-RU" b="1" dirty="0"/>
              <a:t>МРОТ с 01.01.2022 – 13890 рублей</a:t>
            </a:r>
            <a:endParaRPr lang="ru-RU" dirty="0"/>
          </a:p>
          <a:p>
            <a:r>
              <a:rPr lang="ru-RU" b="1" dirty="0"/>
              <a:t>МРОТ с 01.06.2022 – 15279 рублей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3469" cy="1153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0132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Обязательства по выплате стипендий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В 2022 году</a:t>
            </a:r>
            <a:r>
              <a:rPr lang="ru-RU" dirty="0"/>
              <a:t> были выделены целевые субсидии на иные цели в</a:t>
            </a:r>
            <a:r>
              <a:rPr lang="ru-RU" b="1" dirty="0"/>
              <a:t> </a:t>
            </a:r>
            <a:r>
              <a:rPr lang="ru-RU" dirty="0"/>
              <a:t>размере  2429,36  руб.:</a:t>
            </a:r>
          </a:p>
          <a:p>
            <a:pPr>
              <a:buNone/>
            </a:pPr>
            <a:r>
              <a:rPr lang="ru-RU" dirty="0"/>
              <a:t>Стипендиальное обеспечение студентов 1134,2 тыс. </a:t>
            </a:r>
            <a:r>
              <a:rPr lang="ru-RU" dirty="0" err="1"/>
              <a:t>руб</a:t>
            </a:r>
            <a:r>
              <a:rPr lang="ru-RU" dirty="0"/>
              <a:t>, из них:</a:t>
            </a:r>
          </a:p>
          <a:p>
            <a:r>
              <a:rPr lang="ru-RU" dirty="0" smtClean="0"/>
              <a:t>Академическая </a:t>
            </a:r>
            <a:r>
              <a:rPr lang="ru-RU" dirty="0"/>
              <a:t>стипендия студентам  – 852</a:t>
            </a:r>
          </a:p>
          <a:p>
            <a:r>
              <a:rPr lang="ru-RU" dirty="0" smtClean="0"/>
              <a:t>Социальная </a:t>
            </a:r>
            <a:r>
              <a:rPr lang="ru-RU" dirty="0"/>
              <a:t>стипендия студентам – 253,4</a:t>
            </a:r>
          </a:p>
          <a:p>
            <a:r>
              <a:rPr lang="ru-RU" dirty="0" smtClean="0"/>
              <a:t>Стипендия </a:t>
            </a:r>
            <a:r>
              <a:rPr lang="ru-RU" dirty="0"/>
              <a:t>Правительства РФ – 8,0</a:t>
            </a:r>
          </a:p>
          <a:p>
            <a:r>
              <a:rPr lang="ru-RU" dirty="0" smtClean="0"/>
              <a:t>Другие </a:t>
            </a:r>
            <a:r>
              <a:rPr lang="ru-RU" dirty="0"/>
              <a:t>формы материальной поддержки студентов – 218,5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Среднегодовая численность получателей стипендии:</a:t>
            </a:r>
          </a:p>
          <a:p>
            <a:r>
              <a:rPr lang="ru-RU" dirty="0"/>
              <a:t>Академической – 124 чел</a:t>
            </a:r>
          </a:p>
          <a:p>
            <a:r>
              <a:rPr lang="ru-RU" dirty="0"/>
              <a:t>Социальной – 26 чел</a:t>
            </a:r>
          </a:p>
          <a:p>
            <a:r>
              <a:rPr lang="ru-RU" dirty="0"/>
              <a:t>Стипендии Правительства Тверской области – 1 чел</a:t>
            </a:r>
          </a:p>
          <a:p>
            <a:r>
              <a:rPr lang="ru-RU" dirty="0"/>
              <a:t>Других форм материальной поддержки – 27 чел</a:t>
            </a:r>
          </a:p>
          <a:p>
            <a:endParaRPr lang="ru-RU" dirty="0"/>
          </a:p>
        </p:txBody>
      </p:sp>
      <p:pic>
        <p:nvPicPr>
          <p:cNvPr id="6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3469" cy="1276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4620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Кадровое обеспечение образовательного процесса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колледже работает 33 педагогических работника, включая внутренних и внешних совместителей:</a:t>
            </a:r>
          </a:p>
          <a:p>
            <a:r>
              <a:rPr lang="ru-RU" dirty="0"/>
              <a:t>Преподавателей – 25,  из них 8– внештатные сотрудники.</a:t>
            </a:r>
          </a:p>
          <a:p>
            <a:r>
              <a:rPr lang="ru-RU" dirty="0" smtClean="0"/>
              <a:t>По </a:t>
            </a:r>
            <a:r>
              <a:rPr lang="ru-RU" dirty="0"/>
              <a:t>внутреннему совместительству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из </a:t>
            </a:r>
            <a:r>
              <a:rPr lang="ru-RU" dirty="0"/>
              <a:t>административно-управленческих кадров – 5 человек  </a:t>
            </a:r>
            <a:r>
              <a:rPr lang="ru-RU" dirty="0" smtClean="0"/>
              <a:t>работают </a:t>
            </a:r>
            <a:r>
              <a:rPr lang="ru-RU" dirty="0"/>
              <a:t>преподавателями, </a:t>
            </a:r>
            <a:endParaRPr lang="ru-RU" dirty="0" smtClean="0"/>
          </a:p>
          <a:p>
            <a:r>
              <a:rPr lang="ru-RU" dirty="0" smtClean="0"/>
              <a:t>среди </a:t>
            </a:r>
            <a:r>
              <a:rPr lang="ru-RU" dirty="0"/>
              <a:t>всех преподавателей, включая внешних и внутренних совместителей:</a:t>
            </a:r>
          </a:p>
          <a:p>
            <a:pPr>
              <a:buNone/>
            </a:pPr>
            <a:r>
              <a:rPr lang="ru-RU" dirty="0"/>
              <a:t>Высшую категорию имеют – 6  человек</a:t>
            </a:r>
          </a:p>
          <a:p>
            <a:pPr>
              <a:buNone/>
            </a:pPr>
            <a:r>
              <a:rPr lang="ru-RU" dirty="0"/>
              <a:t>Первую категорию – 6 человек.</a:t>
            </a:r>
          </a:p>
          <a:p>
            <a:r>
              <a:rPr lang="ru-RU" dirty="0"/>
              <a:t>Из 33 сотрудников, ведущих педагогическую деятельность 33 % (10 человек) имеют педагогическое образование. </a:t>
            </a:r>
          </a:p>
          <a:p>
            <a:pPr marL="514350" indent="-514350">
              <a:buAutoNum type="arabicPlain" startAt="20"/>
            </a:pPr>
            <a:r>
              <a:rPr lang="ru-RU" dirty="0" err="1" smtClean="0"/>
              <a:t>пед</a:t>
            </a:r>
            <a:r>
              <a:rPr lang="ru-RU" dirty="0" smtClean="0"/>
              <a:t> </a:t>
            </a:r>
            <a:r>
              <a:rPr lang="ru-RU" dirty="0"/>
              <a:t>работников  имеют высшее образование</a:t>
            </a:r>
            <a:r>
              <a:rPr lang="ru-RU" dirty="0" smtClean="0"/>
              <a:t>,</a:t>
            </a:r>
          </a:p>
          <a:p>
            <a:pPr marL="514350" indent="-514350">
              <a:buNone/>
            </a:pPr>
            <a:r>
              <a:rPr lang="ru-RU" dirty="0" smtClean="0"/>
              <a:t> </a:t>
            </a:r>
            <a:r>
              <a:rPr lang="ru-RU" dirty="0"/>
              <a:t>7 - СПО. </a:t>
            </a:r>
          </a:p>
          <a:p>
            <a:r>
              <a:rPr lang="ru-RU" dirty="0"/>
              <a:t>Статус «молодой преподаватель» имеет 2 сотрудника.</a:t>
            </a:r>
          </a:p>
          <a:p>
            <a:r>
              <a:rPr lang="ru-RU" dirty="0"/>
              <a:t>Из преподавателей - внешних совместителей в реальном секторе экономики работают 3 человека.</a:t>
            </a:r>
          </a:p>
          <a:p>
            <a:endParaRPr lang="ru-RU" dirty="0"/>
          </a:p>
        </p:txBody>
      </p:sp>
      <p:pic>
        <p:nvPicPr>
          <p:cNvPr id="7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0132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Обязательства по проведению ДЭ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На Демонстрационный экзамен в 2022 году израсходовано:</a:t>
            </a:r>
            <a:endParaRPr lang="ru-RU" dirty="0"/>
          </a:p>
          <a:p>
            <a:r>
              <a:rPr lang="ru-RU" b="1" dirty="0"/>
              <a:t>Создание ЦПДЭ «Администрирование отеля» - 550,7 тыс. </a:t>
            </a:r>
            <a:r>
              <a:rPr lang="ru-RU" b="1" dirty="0" err="1"/>
              <a:t>руб</a:t>
            </a:r>
            <a:r>
              <a:rPr lang="ru-RU" b="1" dirty="0"/>
              <a:t> (ФБ – 534,2, РБ – 16,5)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- Заработная плата Главному эксперту  и ЛЭ (АО) – 14,0 </a:t>
            </a:r>
            <a:r>
              <a:rPr lang="ru-RU" dirty="0" err="1"/>
              <a:t>тыс</a:t>
            </a:r>
            <a:r>
              <a:rPr lang="ru-RU" dirty="0"/>
              <a:t> </a:t>
            </a:r>
            <a:r>
              <a:rPr lang="ru-RU" dirty="0" err="1"/>
              <a:t>руб</a:t>
            </a:r>
            <a:endParaRPr lang="ru-RU" dirty="0"/>
          </a:p>
          <a:p>
            <a:pPr>
              <a:buNone/>
            </a:pPr>
            <a:r>
              <a:rPr lang="ru-RU" dirty="0"/>
              <a:t>- Заработная плата Главному эксперту  и ЛЭ (ПД) – 36,3 тыс. </a:t>
            </a:r>
            <a:r>
              <a:rPr lang="ru-RU" dirty="0" err="1"/>
              <a:t>руб</a:t>
            </a:r>
            <a:endParaRPr lang="ru-RU" dirty="0"/>
          </a:p>
          <a:p>
            <a:pPr>
              <a:buNone/>
            </a:pPr>
            <a:r>
              <a:rPr lang="ru-RU" dirty="0"/>
              <a:t>- Заработная плата Главному эксперту  и ЛЭ (ОТ) – 28,3 тыс. </a:t>
            </a:r>
            <a:r>
              <a:rPr lang="ru-RU" dirty="0" err="1"/>
              <a:t>руб</a:t>
            </a:r>
            <a:endParaRPr lang="ru-RU" dirty="0"/>
          </a:p>
          <a:p>
            <a:pPr>
              <a:buNone/>
            </a:pPr>
            <a:r>
              <a:rPr lang="ru-RU" dirty="0"/>
              <a:t>- Расходные материалы  273,9 тыс. </a:t>
            </a:r>
            <a:r>
              <a:rPr lang="ru-RU" dirty="0" err="1"/>
              <a:t>руб</a:t>
            </a:r>
            <a:endParaRPr lang="ru-RU" dirty="0"/>
          </a:p>
          <a:p>
            <a:pPr>
              <a:buNone/>
            </a:pPr>
            <a:r>
              <a:rPr lang="ru-RU" b="1" dirty="0"/>
              <a:t>Итого: 352,5 тыс.  </a:t>
            </a:r>
            <a:r>
              <a:rPr lang="ru-RU" b="1" dirty="0" err="1"/>
              <a:t>руб</a:t>
            </a:r>
            <a:r>
              <a:rPr lang="ru-RU" b="1" dirty="0"/>
              <a:t> (средства колледжа)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0132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Обязательства по освоению субсидии на иные цели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r>
              <a:rPr lang="ru-RU" dirty="0"/>
              <a:t>- Субсидии на укрепление и развитие материально-технической базы  </a:t>
            </a:r>
            <a:r>
              <a:rPr lang="ru-RU" dirty="0" smtClean="0"/>
              <a:t>- </a:t>
            </a:r>
            <a:r>
              <a:rPr lang="ru-RU" dirty="0"/>
              <a:t>860,1 тыс. </a:t>
            </a:r>
            <a:r>
              <a:rPr lang="ru-RU" dirty="0" err="1"/>
              <a:t>руб</a:t>
            </a:r>
            <a:r>
              <a:rPr lang="ru-RU" dirty="0"/>
              <a:t> (капитальный ремонт пола коридора первого этажа в учебном корпусе г. Конаково)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24000" cy="126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0132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Сведения о поступлении средств от иной приносящей доход деятельности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92195" y="1359245"/>
          <a:ext cx="8517924" cy="4080375"/>
        </p:xfrm>
        <a:graphic>
          <a:graphicData uri="http://schemas.openxmlformats.org/drawingml/2006/table">
            <a:tbl>
              <a:tblPr/>
              <a:tblGrid>
                <a:gridCol w="6467243"/>
                <a:gridCol w="2050681"/>
              </a:tblGrid>
              <a:tr h="620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вида деятельности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Сумма, тыс.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Справочно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: Остаток средств на 01.01.2023 г.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313,1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1. Платные образовательные услуги, из них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2938,6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ООПП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1856.4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Проф обучение 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452,0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Содействие занятости 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630,2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3. Предоставление в аренду помещений по согласованию с Учредителем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215,8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Всего внебюджетных поступлений в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2022г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3180,5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326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961" y="1"/>
            <a:ext cx="10981039" cy="88968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Приобретено основных средств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5103" y="1252152"/>
          <a:ext cx="9209903" cy="4942703"/>
        </p:xfrm>
        <a:graphic>
          <a:graphicData uri="http://schemas.openxmlformats.org/drawingml/2006/table">
            <a:tbl>
              <a:tblPr/>
              <a:tblGrid>
                <a:gridCol w="3953975"/>
                <a:gridCol w="2685700"/>
                <a:gridCol w="2570228"/>
              </a:tblGrid>
              <a:tr h="923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ОС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из бюджетных средств, руб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Из внебюджетных средств, руб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Стулья мастерская Ресторанный сервис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14990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29782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Столы Мастерская Ресторанный срвис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Учебники по специальности «Коммерция (по отраслям)»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21764,25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Электронная библиотека по общеобразовательным дисциплинам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Трубогибы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Умывальник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6450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Бендирование 2-х мастерских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58655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Стеллаж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68440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117437,25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040" y="0"/>
            <a:ext cx="11108960" cy="131913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Численность контингента в разрезе профессий и специальностей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46205" y="1724024"/>
          <a:ext cx="10008973" cy="482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39329" cy="129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465" y="0"/>
            <a:ext cx="10810103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Сведения о подаренных социальными партнерами основных средствах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49860" y="1919419"/>
          <a:ext cx="9679458" cy="4323498"/>
        </p:xfrm>
        <a:graphic>
          <a:graphicData uri="http://schemas.openxmlformats.org/drawingml/2006/table">
            <a:tbl>
              <a:tblPr/>
              <a:tblGrid>
                <a:gridCol w="4239004"/>
                <a:gridCol w="2720227"/>
                <a:gridCol w="2720227"/>
              </a:tblGrid>
              <a:tr h="444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ОС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Стоимость, руб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Социальный партнер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Микрофоны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Родит комитет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Брендирование каб. № 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31000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Родит комитет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Комплекты офисной мебели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68500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ООО «Конаково Менеджмент»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Сварочный автомат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28474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Цейгер В.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МФУ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15000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ООО «Конаково Менеджмент»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175974,00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465" y="0"/>
            <a:ext cx="10810103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Ремонтные </a:t>
            </a:r>
            <a:r>
              <a:rPr lang="ru-RU" sz="2800" b="1" dirty="0"/>
              <a:t>работы, выполненные за счет средств социальных партнеров: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027" y="2136337"/>
            <a:ext cx="98689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ru-RU" sz="2400" dirty="0" smtClean="0"/>
              <a:t>Установка </a:t>
            </a:r>
            <a:r>
              <a:rPr lang="ru-RU" sz="2400" dirty="0" smtClean="0"/>
              <a:t>трех оконных блоков Мастерская Ресторанный сервис (ООО </a:t>
            </a:r>
            <a:r>
              <a:rPr lang="ru-RU" sz="2400" dirty="0" err="1" smtClean="0"/>
              <a:t>Арион</a:t>
            </a:r>
            <a:r>
              <a:rPr lang="ru-RU" sz="2400" dirty="0" smtClean="0"/>
              <a:t>)</a:t>
            </a:r>
          </a:p>
          <a:p>
            <a:pPr lvl="0">
              <a:buFontTx/>
              <a:buChar char="-"/>
            </a:pPr>
            <a:endParaRPr lang="ru-RU" sz="2400" dirty="0" smtClean="0"/>
          </a:p>
          <a:p>
            <a:pPr lvl="0"/>
            <a:r>
              <a:rPr lang="ru-RU" sz="2400" dirty="0" smtClean="0"/>
              <a:t>-Косметический </a:t>
            </a:r>
            <a:r>
              <a:rPr lang="ru-RU" sz="2400" dirty="0" smtClean="0"/>
              <a:t>ремонт Мастерская Ресторанный сервис: замена напольного покрытия, покраска стен (ИП </a:t>
            </a:r>
            <a:r>
              <a:rPr lang="ru-RU" sz="2400" dirty="0" err="1" smtClean="0"/>
              <a:t>Козырицкая</a:t>
            </a:r>
            <a:r>
              <a:rPr lang="ru-RU" sz="2400" dirty="0" smtClean="0"/>
              <a:t>)</a:t>
            </a:r>
          </a:p>
          <a:p>
            <a:pPr lvl="0"/>
            <a:endParaRPr lang="ru-RU" sz="2400" dirty="0" smtClean="0"/>
          </a:p>
          <a:p>
            <a:pPr lvl="0">
              <a:buFontTx/>
              <a:buChar char="-"/>
            </a:pPr>
            <a:r>
              <a:rPr lang="ru-RU" sz="2400" dirty="0" smtClean="0"/>
              <a:t>Облицовка </a:t>
            </a:r>
            <a:r>
              <a:rPr lang="ru-RU" sz="2400" dirty="0" smtClean="0"/>
              <a:t>плиткой фасада здания и покупка навесных потолков (ООО «Каньон</a:t>
            </a:r>
            <a:r>
              <a:rPr lang="ru-RU" sz="2400" dirty="0" smtClean="0"/>
              <a:t>»)</a:t>
            </a:r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-Монтаж </a:t>
            </a:r>
            <a:r>
              <a:rPr lang="ru-RU" sz="2400" dirty="0" smtClean="0"/>
              <a:t>навесных потолков (ООО «Конаково Менеджмент)</a:t>
            </a:r>
            <a:endParaRPr lang="ru-RU" sz="2400" dirty="0"/>
          </a:p>
        </p:txBody>
      </p:sp>
      <p:pic>
        <p:nvPicPr>
          <p:cNvPr id="8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09975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</a:p>
        </p:txBody>
      </p:sp>
      <p:sp>
        <p:nvSpPr>
          <p:cNvPr id="28682" name="Объект 1"/>
          <p:cNvSpPr>
            <a:spLocks noGrp="1"/>
          </p:cNvSpPr>
          <p:nvPr>
            <p:ph idx="1"/>
          </p:nvPr>
        </p:nvSpPr>
        <p:spPr>
          <a:xfrm>
            <a:off x="538163" y="1633539"/>
            <a:ext cx="11329987" cy="4478938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Недостаточное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материально-технической базы современным оборудованием;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Недостаточный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бюджетного финансирования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педагогических кадров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Ограничение в развитии колледжа в связи с недостатком свободных помещений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Заголовок 1"/>
          <p:cNvSpPr>
            <a:spLocks noGrp="1"/>
          </p:cNvSpPr>
          <p:nvPr>
            <p:ph type="title"/>
          </p:nvPr>
        </p:nvSpPr>
        <p:spPr>
          <a:xfrm>
            <a:off x="1074738" y="0"/>
            <a:ext cx="11117262" cy="1462088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НАПРАВЛЕНИЯ РАЗВИТИЯ </a:t>
            </a:r>
          </a:p>
        </p:txBody>
      </p:sp>
      <p:sp>
        <p:nvSpPr>
          <p:cNvPr id="29706" name="Объект 1"/>
          <p:cNvSpPr>
            <a:spLocks noGrp="1"/>
          </p:cNvSpPr>
          <p:nvPr>
            <p:ph idx="1"/>
          </p:nvPr>
        </p:nvSpPr>
        <p:spPr>
          <a:xfrm>
            <a:off x="862013" y="1598142"/>
            <a:ext cx="10958512" cy="48947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в штатное расписание должности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директора по воспитанию и взаимодействию с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общественными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объединениями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УПК на базе колледжа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медиацентра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колледже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проекте «Первая профессия»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проекте «Содействие занятости»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Лицензирование профессий и специальностей ТОП-50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713469" cy="144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4509" y="676094"/>
            <a:ext cx="11179628" cy="4351338"/>
          </a:xfrm>
        </p:spPr>
        <p:txBody>
          <a:bodyPr/>
          <a:lstStyle/>
          <a:p>
            <a:pPr algn="ctr">
              <a:buNone/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4738" y="17463"/>
            <a:ext cx="11117262" cy="1094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400432" cy="1109282"/>
          </a:xfrm>
          <a:prstGeom prst="rect">
            <a:avLst/>
          </a:prstGeom>
          <a:noFill/>
        </p:spPr>
      </p:pic>
      <p:pic>
        <p:nvPicPr>
          <p:cNvPr id="2" name="Диаграмма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3027" y="1729946"/>
            <a:ext cx="7652951" cy="42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141838" y="214184"/>
            <a:ext cx="8428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Динамика численности студентов по подразделениям колледжа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4738" y="17463"/>
            <a:ext cx="11117262" cy="10946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400432" cy="1109282"/>
          </a:xfrm>
          <a:prstGeom prst="rect">
            <a:avLst/>
          </a:prstGeom>
          <a:noFill/>
        </p:spPr>
      </p:pic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710248" y="304800"/>
            <a:ext cx="8428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/>
              <a:t>Средний балл аттестата </a:t>
            </a:r>
            <a:r>
              <a:rPr lang="ru-RU" sz="2400" b="1" dirty="0" smtClean="0"/>
              <a:t>абитуриентов</a:t>
            </a:r>
            <a:endParaRPr lang="ru-RU" sz="2400" dirty="0"/>
          </a:p>
        </p:txBody>
      </p:sp>
      <p:pic>
        <p:nvPicPr>
          <p:cNvPr id="197634" name="Диаграмма 4"/>
          <p:cNvPicPr>
            <a:picLocks noChangeArrowheads="1"/>
          </p:cNvPicPr>
          <p:nvPr/>
        </p:nvPicPr>
        <p:blipFill>
          <a:blip r:embed="rId3"/>
          <a:srcRect b="-69"/>
          <a:stretch>
            <a:fillRect/>
          </a:stretch>
        </p:blipFill>
        <p:spPr bwMode="auto">
          <a:xfrm>
            <a:off x="906164" y="1425146"/>
            <a:ext cx="9597080" cy="521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39868" y="0"/>
            <a:ext cx="11052132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Отчисление студентов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73426" cy="1318053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1507524" y="1540476"/>
          <a:ext cx="8913341" cy="4753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681" y="0"/>
            <a:ext cx="11129319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Итоги участия в конкурсах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профессионального мастерства студентов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ГБПОУ «Конаковский колледж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в 2022 году</a:t>
            </a:r>
            <a:endParaRPr lang="ru-RU" sz="3200" dirty="0"/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415" y="1318055"/>
          <a:ext cx="1133526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3965"/>
                <a:gridCol w="1961301"/>
              </a:tblGrid>
              <a:tr h="3220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 профессионального мастерства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60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«2 ежегодный студенческий фестиваль туризма и гостеприимства «Традиции, обычаи - сила нашего народа» (Тематический стол)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60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«2 ежегодный студенческий фестиваль туризма и гостеприимства «Традиции, обычаи - сила нашего народа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(Постное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меню)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60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ежегодный студенческий фестиваль туризма и гостеприимства «Традиции, обычаи - сила нашего народа» (Кулич пасхальный)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604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профессионального мастерства  «Тверское объединение строителей» Лучший по профессии  каменщик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профессионального мастерства  «Тверское объединение строителей» Лучший по профессии  штукатур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профессионального мастерства  «Тверское объединение строителей»  Лучший по профессии  сварщик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205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 отдыха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Завидово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Конкурс профессионального мастерства Лучший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официант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205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 отдыха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Завидово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Конкурс профессионального мастерства Лучший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повар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20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РЧ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Абилимпикс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2022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73426" cy="1318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39868" y="0"/>
            <a:ext cx="11052132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Итоги ГИА 2022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24930" y="1458095"/>
          <a:ext cx="10363201" cy="4736759"/>
        </p:xfrm>
        <a:graphic>
          <a:graphicData uri="http://schemas.openxmlformats.org/drawingml/2006/table">
            <a:tbl>
              <a:tblPr/>
              <a:tblGrid>
                <a:gridCol w="4180875"/>
                <a:gridCol w="1714657"/>
                <a:gridCol w="1585499"/>
                <a:gridCol w="1441085"/>
                <a:gridCol w="1441085"/>
              </a:tblGrid>
              <a:tr h="2882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профессии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выпускников, чел.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Полученные оценки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79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«удовлетворительно»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«хорошо»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«отлично»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прошли ГИА в форме демонстрационного экзамена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Повар, кондитер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 жилищно-коммунального хозяйства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7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прошли ГИА в форме демонстрационного экзамена и защиты дипломной работы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Гостиничное дело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7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прошли ГИА в форме выполнения ПЭР и ВПКР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 по обработке цифровой информации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Сварщик (ручной и частично механизированной сварки (наплавки)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Мастер отделочных строительных работ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6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89902" cy="1309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99751" y="0"/>
            <a:ext cx="10886303" cy="1112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Трудоустройство выпускников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369" y="1136820"/>
          <a:ext cx="11022226" cy="5763043"/>
        </p:xfrm>
        <a:graphic>
          <a:graphicData uri="http://schemas.openxmlformats.org/drawingml/2006/table">
            <a:tbl>
              <a:tblPr/>
              <a:tblGrid>
                <a:gridCol w="1718563"/>
                <a:gridCol w="1431798"/>
                <a:gridCol w="1430790"/>
                <a:gridCol w="1430790"/>
                <a:gridCol w="1288417"/>
                <a:gridCol w="1001653"/>
                <a:gridCol w="1288417"/>
                <a:gridCol w="1431798"/>
              </a:tblGrid>
              <a:tr h="123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профессии/специальности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 выпускников, чел.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трудоустройство по полученной профессии (чел./%)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трудоустройство по другой профессии (чел./%)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Занятость (продолжение обучения в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ссузе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вузе) (чел./%)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Призваны в ВС РФ (чел./%)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Декретный отпуск, отпуск по уходу за ребенком (чел./%)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Риск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нетрудоуст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ройства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(чел./%)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Повар, кондитер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 33.3%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/33.3%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5/33.4%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 отделочных  строительных работ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6/27.27%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9/40.91%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7/31.82%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Гостиничное дело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18/64.29%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6/21.43%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2/7.14%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2/7.14%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3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 по обработке цифровой информации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5/31.25%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4/25.0%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3/18.75%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4/25%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0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 ЖКХ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 /26.32%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4/21.05%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10/52.63%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Сварщик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3/75.0%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1/25.0%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42/40.39%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28/26.92%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4/3.85%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28/26.92%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2/.1.92%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4" descr="https://sun9-22.userapi.com/impg/ca17qmPxuMLPM3waWbP_pLGtXKByEMg1eLkQLg/EhRN6N2bRsM.jpg?size=962x762&amp;quality=95&amp;sign=2c3ca7a37e40181db994030e6ff594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89902" cy="1169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7795</TotalTime>
  <Words>1575</Words>
  <Application>Microsoft Office PowerPoint</Application>
  <PresentationFormat>Произвольный</PresentationFormat>
  <Paragraphs>388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Имущество ГБПОУ «Конаковский колледж»</vt:lpstr>
      <vt:lpstr>Численность контингента в разрезе профессий и специальностей</vt:lpstr>
      <vt:lpstr>Слайд 4</vt:lpstr>
      <vt:lpstr>Слайд 5</vt:lpstr>
      <vt:lpstr>Отчисление студентов</vt:lpstr>
      <vt:lpstr>Итоги участия в конкурсах  профессионального мастерства студентов  ГБПОУ «Конаковский колледж» в 2022 году</vt:lpstr>
      <vt:lpstr>Итоги ГИА 2022 год</vt:lpstr>
      <vt:lpstr>Слайд 9</vt:lpstr>
      <vt:lpstr>Сравнительный анализ трудоустройства  выпускников 2021 и 2022 годы</vt:lpstr>
      <vt:lpstr>Статистика по оценкам обучающихся СПО,  иностранный язык завершившие СОО</vt:lpstr>
      <vt:lpstr>Статистика по оценкам обучающихся СПО,  оценка метапредметных результатов  завершившие СОО</vt:lpstr>
      <vt:lpstr>Слайд 13</vt:lpstr>
      <vt:lpstr>Слайд 14</vt:lpstr>
      <vt:lpstr>Студенты, состоящие на всех видах профилактического учета</vt:lpstr>
      <vt:lpstr>Работа с детьми сиротами и детьми, оставшимися без попечения родителей.</vt:lpstr>
      <vt:lpstr>Работа с лицами ОВЗ инвалидами</vt:lpstr>
      <vt:lpstr>Кадровое обеспечение образовательного процесса</vt:lpstr>
      <vt:lpstr>Суммы финансовых поступлений</vt:lpstr>
      <vt:lpstr>Кадровое обеспечение образовательного процесса</vt:lpstr>
      <vt:lpstr>Национальный проект «Образование»</vt:lpstr>
      <vt:lpstr>Кадровое обеспечение образовательного процесса</vt:lpstr>
      <vt:lpstr>Обязательства по заработной плате</vt:lpstr>
      <vt:lpstr>Обязательства по выплате стипендий </vt:lpstr>
      <vt:lpstr>Кадровое обеспечение образовательного процесса</vt:lpstr>
      <vt:lpstr>Обязательства по проведению ДЭ</vt:lpstr>
      <vt:lpstr>Обязательства по освоению субсидии на иные цели </vt:lpstr>
      <vt:lpstr>Сведения о поступлении средств от иной приносящей доход деятельности в 2022 году</vt:lpstr>
      <vt:lpstr>Приобретено основных средств</vt:lpstr>
      <vt:lpstr>Сведения о подаренных социальными партнерами основных средствах в 2022 году </vt:lpstr>
      <vt:lpstr>  Ремонтные работы, выполненные за счет средств социальных партнеров:  </vt:lpstr>
      <vt:lpstr>Проблемы</vt:lpstr>
      <vt:lpstr>ОСНОВНЫЕ НАПРАВЛЕНИЯ РАЗВИТИЯ 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Лупина</dc:creator>
  <cp:lastModifiedBy>Директор</cp:lastModifiedBy>
  <cp:revision>431</cp:revision>
  <dcterms:created xsi:type="dcterms:W3CDTF">2016-05-24T08:21:02Z</dcterms:created>
  <dcterms:modified xsi:type="dcterms:W3CDTF">2023-06-28T07:49:52Z</dcterms:modified>
</cp:coreProperties>
</file>